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24" r:id="rId2"/>
    <p:sldId id="478" r:id="rId3"/>
    <p:sldId id="491" r:id="rId4"/>
    <p:sldId id="495" r:id="rId5"/>
    <p:sldId id="493" r:id="rId6"/>
    <p:sldId id="486" r:id="rId7"/>
    <p:sldId id="488" r:id="rId8"/>
    <p:sldId id="489" r:id="rId9"/>
    <p:sldId id="496" r:id="rId10"/>
    <p:sldId id="497" r:id="rId11"/>
    <p:sldId id="498" r:id="rId12"/>
    <p:sldId id="499" r:id="rId13"/>
    <p:sldId id="500" r:id="rId14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ennart" initials="L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997C"/>
    <a:srgbClr val="E1F4FF"/>
    <a:srgbClr val="9E9FD4"/>
    <a:srgbClr val="BEBEF0"/>
    <a:srgbClr val="A5A5A5"/>
    <a:srgbClr val="717289"/>
    <a:srgbClr val="9898B7"/>
    <a:srgbClr val="779F25"/>
    <a:srgbClr val="7EB21A"/>
    <a:srgbClr val="85B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11" autoAdjust="0"/>
    <p:restoredTop sz="84192" autoAdjust="0"/>
  </p:normalViewPr>
  <p:slideViewPr>
    <p:cSldViewPr snapToGrid="0" snapToObjects="1">
      <p:cViewPr varScale="1">
        <p:scale>
          <a:sx n="98" d="100"/>
          <a:sy n="98" d="100"/>
        </p:scale>
        <p:origin x="2312" y="64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J%20Lab\Hpa%20effector\RxL79\RxL%2079%20(Noco2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Sheet1!$F$70:$G$70</c:f>
                <c:numCache>
                  <c:formatCode>General</c:formatCode>
                  <c:ptCount val="2"/>
                  <c:pt idx="0">
                    <c:v>27.305955840420189</c:v>
                  </c:pt>
                  <c:pt idx="1">
                    <c:v>72.921153371119445</c:v>
                  </c:pt>
                </c:numCache>
              </c:numRef>
            </c:plus>
            <c:minus>
              <c:numRef>
                <c:f>Sheet1!$F$70:$G$70</c:f>
                <c:numCache>
                  <c:formatCode>General</c:formatCode>
                  <c:ptCount val="2"/>
                  <c:pt idx="0">
                    <c:v>27.305955840420189</c:v>
                  </c:pt>
                  <c:pt idx="1">
                    <c:v>72.921153371119445</c:v>
                  </c:pt>
                </c:numCache>
              </c:numRef>
            </c:minus>
          </c:errBars>
          <c:cat>
            <c:strRef>
              <c:f>Sheet1!$F$68:$G$68</c:f>
              <c:strCache>
                <c:ptCount val="2"/>
                <c:pt idx="0">
                  <c:v>GFP-00</c:v>
                </c:pt>
                <c:pt idx="1">
                  <c:v>A2C3-YFP</c:v>
                </c:pt>
              </c:strCache>
            </c:strRef>
          </c:cat>
          <c:val>
            <c:numRef>
              <c:f>Sheet1!$F$69:$G$69</c:f>
              <c:numCache>
                <c:formatCode>General</c:formatCode>
                <c:ptCount val="2"/>
                <c:pt idx="0">
                  <c:v>65.037499999999994</c:v>
                </c:pt>
                <c:pt idx="1">
                  <c:v>348.57749999999999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34-4070-A891-6506ED389B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654336"/>
        <c:axId val="38655872"/>
      </c:barChart>
      <c:catAx>
        <c:axId val="38654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8655872"/>
        <c:crosses val="autoZero"/>
        <c:auto val="1"/>
        <c:lblAlgn val="ctr"/>
        <c:lblOffset val="100"/>
        <c:noMultiLvlLbl val="0"/>
      </c:catAx>
      <c:valAx>
        <c:axId val="386558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865433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Noco2_2!$Q$44</c:f>
              <c:strCache>
                <c:ptCount val="1"/>
                <c:pt idx="0">
                  <c:v>0</c:v>
                </c:pt>
              </c:strCache>
            </c:strRef>
          </c:tx>
          <c:invertIfNegative val="0"/>
          <c:cat>
            <c:multiLvlStrRef>
              <c:f>Noco2_2!$R$41:$AB$43</c:f>
              <c:multiLvlStrCache>
                <c:ptCount val="11"/>
                <c:lvl>
                  <c:pt idx="0">
                    <c:v>col-0</c:v>
                  </c:pt>
                  <c:pt idx="1">
                    <c:v>YFP</c:v>
                  </c:pt>
                  <c:pt idx="2">
                    <c:v>B</c:v>
                  </c:pt>
                  <c:pt idx="3">
                    <c:v>D</c:v>
                  </c:pt>
                  <c:pt idx="4">
                    <c:v>X</c:v>
                  </c:pt>
                  <c:pt idx="6">
                    <c:v>col-0</c:v>
                  </c:pt>
                  <c:pt idx="7">
                    <c:v>YFP</c:v>
                  </c:pt>
                  <c:pt idx="8">
                    <c:v>B</c:v>
                  </c:pt>
                  <c:pt idx="9">
                    <c:v>D</c:v>
                  </c:pt>
                  <c:pt idx="10">
                    <c:v>X</c:v>
                  </c:pt>
                </c:lvl>
                <c:lvl>
                  <c:pt idx="2">
                    <c:v>RxL79</c:v>
                  </c:pt>
                  <c:pt idx="8">
                    <c:v>RxL79</c:v>
                  </c:pt>
                </c:lvl>
                <c:lvl>
                  <c:pt idx="0">
                    <c:v>Mock</c:v>
                  </c:pt>
                  <c:pt idx="6">
                    <c:v>100 µM Estradiol</c:v>
                  </c:pt>
                </c:lvl>
              </c:multiLvlStrCache>
            </c:multiLvlStrRef>
          </c:cat>
          <c:val>
            <c:numRef>
              <c:f>Noco2_2!$R$44:$AB$44</c:f>
              <c:numCache>
                <c:formatCode>General</c:formatCode>
                <c:ptCount val="11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6">
                  <c:v>9</c:v>
                </c:pt>
                <c:pt idx="7">
                  <c:v>1</c:v>
                </c:pt>
                <c:pt idx="8">
                  <c:v>3</c:v>
                </c:pt>
                <c:pt idx="9">
                  <c:v>9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D9-42A1-8B6D-8FBE39C98AD9}"/>
            </c:ext>
          </c:extLst>
        </c:ser>
        <c:ser>
          <c:idx val="1"/>
          <c:order val="1"/>
          <c:tx>
            <c:strRef>
              <c:f>Noco2_2!$Q$45</c:f>
              <c:strCache>
                <c:ptCount val="1"/>
                <c:pt idx="0">
                  <c:v>1-5</c:v>
                </c:pt>
              </c:strCache>
            </c:strRef>
          </c:tx>
          <c:invertIfNegative val="0"/>
          <c:cat>
            <c:multiLvlStrRef>
              <c:f>Noco2_2!$R$41:$AB$43</c:f>
              <c:multiLvlStrCache>
                <c:ptCount val="11"/>
                <c:lvl>
                  <c:pt idx="0">
                    <c:v>col-0</c:v>
                  </c:pt>
                  <c:pt idx="1">
                    <c:v>YFP</c:v>
                  </c:pt>
                  <c:pt idx="2">
                    <c:v>B</c:v>
                  </c:pt>
                  <c:pt idx="3">
                    <c:v>D</c:v>
                  </c:pt>
                  <c:pt idx="4">
                    <c:v>X</c:v>
                  </c:pt>
                  <c:pt idx="6">
                    <c:v>col-0</c:v>
                  </c:pt>
                  <c:pt idx="7">
                    <c:v>YFP</c:v>
                  </c:pt>
                  <c:pt idx="8">
                    <c:v>B</c:v>
                  </c:pt>
                  <c:pt idx="9">
                    <c:v>D</c:v>
                  </c:pt>
                  <c:pt idx="10">
                    <c:v>X</c:v>
                  </c:pt>
                </c:lvl>
                <c:lvl>
                  <c:pt idx="2">
                    <c:v>RxL79</c:v>
                  </c:pt>
                  <c:pt idx="8">
                    <c:v>RxL79</c:v>
                  </c:pt>
                </c:lvl>
                <c:lvl>
                  <c:pt idx="0">
                    <c:v>Mock</c:v>
                  </c:pt>
                  <c:pt idx="6">
                    <c:v>100 µM Estradiol</c:v>
                  </c:pt>
                </c:lvl>
              </c:multiLvlStrCache>
            </c:multiLvlStrRef>
          </c:cat>
          <c:val>
            <c:numRef>
              <c:f>Noco2_2!$R$45:$AB$45</c:f>
              <c:numCache>
                <c:formatCode>General</c:formatCode>
                <c:ptCount val="11"/>
                <c:pt idx="0">
                  <c:v>21</c:v>
                </c:pt>
                <c:pt idx="1">
                  <c:v>22</c:v>
                </c:pt>
                <c:pt idx="2">
                  <c:v>22</c:v>
                </c:pt>
                <c:pt idx="3">
                  <c:v>23</c:v>
                </c:pt>
                <c:pt idx="4">
                  <c:v>13</c:v>
                </c:pt>
                <c:pt idx="6">
                  <c:v>14</c:v>
                </c:pt>
                <c:pt idx="7">
                  <c:v>9</c:v>
                </c:pt>
                <c:pt idx="8">
                  <c:v>8</c:v>
                </c:pt>
                <c:pt idx="9">
                  <c:v>4</c:v>
                </c:pt>
                <c:pt idx="1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D9-42A1-8B6D-8FBE39C98AD9}"/>
            </c:ext>
          </c:extLst>
        </c:ser>
        <c:ser>
          <c:idx val="2"/>
          <c:order val="2"/>
          <c:tx>
            <c:strRef>
              <c:f>Noco2_2!$Q$46</c:f>
              <c:strCache>
                <c:ptCount val="1"/>
                <c:pt idx="0">
                  <c:v>6-10</c:v>
                </c:pt>
              </c:strCache>
            </c:strRef>
          </c:tx>
          <c:invertIfNegative val="0"/>
          <c:cat>
            <c:multiLvlStrRef>
              <c:f>Noco2_2!$R$41:$AB$43</c:f>
              <c:multiLvlStrCache>
                <c:ptCount val="11"/>
                <c:lvl>
                  <c:pt idx="0">
                    <c:v>col-0</c:v>
                  </c:pt>
                  <c:pt idx="1">
                    <c:v>YFP</c:v>
                  </c:pt>
                  <c:pt idx="2">
                    <c:v>B</c:v>
                  </c:pt>
                  <c:pt idx="3">
                    <c:v>D</c:v>
                  </c:pt>
                  <c:pt idx="4">
                    <c:v>X</c:v>
                  </c:pt>
                  <c:pt idx="6">
                    <c:v>col-0</c:v>
                  </c:pt>
                  <c:pt idx="7">
                    <c:v>YFP</c:v>
                  </c:pt>
                  <c:pt idx="8">
                    <c:v>B</c:v>
                  </c:pt>
                  <c:pt idx="9">
                    <c:v>D</c:v>
                  </c:pt>
                  <c:pt idx="10">
                    <c:v>X</c:v>
                  </c:pt>
                </c:lvl>
                <c:lvl>
                  <c:pt idx="2">
                    <c:v>RxL79</c:v>
                  </c:pt>
                  <c:pt idx="8">
                    <c:v>RxL79</c:v>
                  </c:pt>
                </c:lvl>
                <c:lvl>
                  <c:pt idx="0">
                    <c:v>Mock</c:v>
                  </c:pt>
                  <c:pt idx="6">
                    <c:v>100 µM Estradiol</c:v>
                  </c:pt>
                </c:lvl>
              </c:multiLvlStrCache>
            </c:multiLvlStrRef>
          </c:cat>
          <c:val>
            <c:numRef>
              <c:f>Noco2_2!$R$46:$AB$46</c:f>
              <c:numCache>
                <c:formatCode>General</c:formatCode>
                <c:ptCount val="11"/>
                <c:pt idx="0">
                  <c:v>21</c:v>
                </c:pt>
                <c:pt idx="1">
                  <c:v>26</c:v>
                </c:pt>
                <c:pt idx="2">
                  <c:v>26</c:v>
                </c:pt>
                <c:pt idx="3">
                  <c:v>28</c:v>
                </c:pt>
                <c:pt idx="4">
                  <c:v>19</c:v>
                </c:pt>
                <c:pt idx="6">
                  <c:v>21</c:v>
                </c:pt>
                <c:pt idx="7">
                  <c:v>21</c:v>
                </c:pt>
                <c:pt idx="8">
                  <c:v>12</c:v>
                </c:pt>
                <c:pt idx="9">
                  <c:v>15</c:v>
                </c:pt>
                <c:pt idx="1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D9-42A1-8B6D-8FBE39C98AD9}"/>
            </c:ext>
          </c:extLst>
        </c:ser>
        <c:ser>
          <c:idx val="3"/>
          <c:order val="3"/>
          <c:tx>
            <c:strRef>
              <c:f>Noco2_2!$Q$47</c:f>
              <c:strCache>
                <c:ptCount val="1"/>
                <c:pt idx="0">
                  <c:v>11-15</c:v>
                </c:pt>
              </c:strCache>
            </c:strRef>
          </c:tx>
          <c:invertIfNegative val="0"/>
          <c:cat>
            <c:multiLvlStrRef>
              <c:f>Noco2_2!$R$41:$AB$43</c:f>
              <c:multiLvlStrCache>
                <c:ptCount val="11"/>
                <c:lvl>
                  <c:pt idx="0">
                    <c:v>col-0</c:v>
                  </c:pt>
                  <c:pt idx="1">
                    <c:v>YFP</c:v>
                  </c:pt>
                  <c:pt idx="2">
                    <c:v>B</c:v>
                  </c:pt>
                  <c:pt idx="3">
                    <c:v>D</c:v>
                  </c:pt>
                  <c:pt idx="4">
                    <c:v>X</c:v>
                  </c:pt>
                  <c:pt idx="6">
                    <c:v>col-0</c:v>
                  </c:pt>
                  <c:pt idx="7">
                    <c:v>YFP</c:v>
                  </c:pt>
                  <c:pt idx="8">
                    <c:v>B</c:v>
                  </c:pt>
                  <c:pt idx="9">
                    <c:v>D</c:v>
                  </c:pt>
                  <c:pt idx="10">
                    <c:v>X</c:v>
                  </c:pt>
                </c:lvl>
                <c:lvl>
                  <c:pt idx="2">
                    <c:v>RxL79</c:v>
                  </c:pt>
                  <c:pt idx="8">
                    <c:v>RxL79</c:v>
                  </c:pt>
                </c:lvl>
                <c:lvl>
                  <c:pt idx="0">
                    <c:v>Mock</c:v>
                  </c:pt>
                  <c:pt idx="6">
                    <c:v>100 µM Estradiol</c:v>
                  </c:pt>
                </c:lvl>
              </c:multiLvlStrCache>
            </c:multiLvlStrRef>
          </c:cat>
          <c:val>
            <c:numRef>
              <c:f>Noco2_2!$R$47:$AB$47</c:f>
              <c:numCache>
                <c:formatCode>General</c:formatCode>
                <c:ptCount val="11"/>
                <c:pt idx="0">
                  <c:v>16</c:v>
                </c:pt>
                <c:pt idx="1">
                  <c:v>14</c:v>
                </c:pt>
                <c:pt idx="2">
                  <c:v>17</c:v>
                </c:pt>
                <c:pt idx="3">
                  <c:v>12</c:v>
                </c:pt>
                <c:pt idx="4">
                  <c:v>20</c:v>
                </c:pt>
                <c:pt idx="6">
                  <c:v>16</c:v>
                </c:pt>
                <c:pt idx="7">
                  <c:v>14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2D9-42A1-8B6D-8FBE39C98AD9}"/>
            </c:ext>
          </c:extLst>
        </c:ser>
        <c:ser>
          <c:idx val="4"/>
          <c:order val="4"/>
          <c:tx>
            <c:strRef>
              <c:f>Noco2_2!$Q$48</c:f>
              <c:strCache>
                <c:ptCount val="1"/>
                <c:pt idx="0">
                  <c:v>16-20</c:v>
                </c:pt>
              </c:strCache>
            </c:strRef>
          </c:tx>
          <c:invertIfNegative val="0"/>
          <c:cat>
            <c:multiLvlStrRef>
              <c:f>Noco2_2!$R$41:$AB$43</c:f>
              <c:multiLvlStrCache>
                <c:ptCount val="11"/>
                <c:lvl>
                  <c:pt idx="0">
                    <c:v>col-0</c:v>
                  </c:pt>
                  <c:pt idx="1">
                    <c:v>YFP</c:v>
                  </c:pt>
                  <c:pt idx="2">
                    <c:v>B</c:v>
                  </c:pt>
                  <c:pt idx="3">
                    <c:v>D</c:v>
                  </c:pt>
                  <c:pt idx="4">
                    <c:v>X</c:v>
                  </c:pt>
                  <c:pt idx="6">
                    <c:v>col-0</c:v>
                  </c:pt>
                  <c:pt idx="7">
                    <c:v>YFP</c:v>
                  </c:pt>
                  <c:pt idx="8">
                    <c:v>B</c:v>
                  </c:pt>
                  <c:pt idx="9">
                    <c:v>D</c:v>
                  </c:pt>
                  <c:pt idx="10">
                    <c:v>X</c:v>
                  </c:pt>
                </c:lvl>
                <c:lvl>
                  <c:pt idx="2">
                    <c:v>RxL79</c:v>
                  </c:pt>
                  <c:pt idx="8">
                    <c:v>RxL79</c:v>
                  </c:pt>
                </c:lvl>
                <c:lvl>
                  <c:pt idx="0">
                    <c:v>Mock</c:v>
                  </c:pt>
                  <c:pt idx="6">
                    <c:v>100 µM Estradiol</c:v>
                  </c:pt>
                </c:lvl>
              </c:multiLvlStrCache>
            </c:multiLvlStrRef>
          </c:cat>
          <c:val>
            <c:numRef>
              <c:f>Noco2_2!$R$48:$AB$48</c:f>
              <c:numCache>
                <c:formatCode>General</c:formatCode>
                <c:ptCount val="11"/>
                <c:pt idx="0">
                  <c:v>7</c:v>
                </c:pt>
                <c:pt idx="1">
                  <c:v>9</c:v>
                </c:pt>
                <c:pt idx="2">
                  <c:v>9</c:v>
                </c:pt>
                <c:pt idx="3">
                  <c:v>7</c:v>
                </c:pt>
                <c:pt idx="4">
                  <c:v>13</c:v>
                </c:pt>
                <c:pt idx="6">
                  <c:v>9</c:v>
                </c:pt>
                <c:pt idx="7">
                  <c:v>8</c:v>
                </c:pt>
                <c:pt idx="8">
                  <c:v>17</c:v>
                </c:pt>
                <c:pt idx="9">
                  <c:v>14</c:v>
                </c:pt>
                <c:pt idx="1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2D9-42A1-8B6D-8FBE39C98AD9}"/>
            </c:ext>
          </c:extLst>
        </c:ser>
        <c:ser>
          <c:idx val="5"/>
          <c:order val="5"/>
          <c:tx>
            <c:strRef>
              <c:f>Noco2_2!$Q$49</c:f>
              <c:strCache>
                <c:ptCount val="1"/>
                <c:pt idx="0">
                  <c:v>21-25</c:v>
                </c:pt>
              </c:strCache>
            </c:strRef>
          </c:tx>
          <c:invertIfNegative val="0"/>
          <c:cat>
            <c:multiLvlStrRef>
              <c:f>Noco2_2!$R$41:$AB$43</c:f>
              <c:multiLvlStrCache>
                <c:ptCount val="11"/>
                <c:lvl>
                  <c:pt idx="0">
                    <c:v>col-0</c:v>
                  </c:pt>
                  <c:pt idx="1">
                    <c:v>YFP</c:v>
                  </c:pt>
                  <c:pt idx="2">
                    <c:v>B</c:v>
                  </c:pt>
                  <c:pt idx="3">
                    <c:v>D</c:v>
                  </c:pt>
                  <c:pt idx="4">
                    <c:v>X</c:v>
                  </c:pt>
                  <c:pt idx="6">
                    <c:v>col-0</c:v>
                  </c:pt>
                  <c:pt idx="7">
                    <c:v>YFP</c:v>
                  </c:pt>
                  <c:pt idx="8">
                    <c:v>B</c:v>
                  </c:pt>
                  <c:pt idx="9">
                    <c:v>D</c:v>
                  </c:pt>
                  <c:pt idx="10">
                    <c:v>X</c:v>
                  </c:pt>
                </c:lvl>
                <c:lvl>
                  <c:pt idx="2">
                    <c:v>RxL79</c:v>
                  </c:pt>
                  <c:pt idx="8">
                    <c:v>RxL79</c:v>
                  </c:pt>
                </c:lvl>
                <c:lvl>
                  <c:pt idx="0">
                    <c:v>Mock</c:v>
                  </c:pt>
                  <c:pt idx="6">
                    <c:v>100 µM Estradiol</c:v>
                  </c:pt>
                </c:lvl>
              </c:multiLvlStrCache>
            </c:multiLvlStrRef>
          </c:cat>
          <c:val>
            <c:numRef>
              <c:f>Noco2_2!$R$49:$AB$49</c:f>
              <c:numCache>
                <c:formatCode>General</c:formatCode>
                <c:ptCount val="11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2</c:v>
                </c:pt>
                <c:pt idx="4">
                  <c:v>5</c:v>
                </c:pt>
                <c:pt idx="6">
                  <c:v>3</c:v>
                </c:pt>
                <c:pt idx="7">
                  <c:v>11</c:v>
                </c:pt>
                <c:pt idx="8">
                  <c:v>7</c:v>
                </c:pt>
                <c:pt idx="9">
                  <c:v>9</c:v>
                </c:pt>
                <c:pt idx="1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2D9-42A1-8B6D-8FBE39C98AD9}"/>
            </c:ext>
          </c:extLst>
        </c:ser>
        <c:ser>
          <c:idx val="6"/>
          <c:order val="6"/>
          <c:tx>
            <c:strRef>
              <c:f>Noco2_2!$Q$50</c:f>
              <c:strCache>
                <c:ptCount val="1"/>
                <c:pt idx="0">
                  <c:v>26-30</c:v>
                </c:pt>
              </c:strCache>
            </c:strRef>
          </c:tx>
          <c:invertIfNegative val="0"/>
          <c:cat>
            <c:multiLvlStrRef>
              <c:f>Noco2_2!$R$41:$AB$43</c:f>
              <c:multiLvlStrCache>
                <c:ptCount val="11"/>
                <c:lvl>
                  <c:pt idx="0">
                    <c:v>col-0</c:v>
                  </c:pt>
                  <c:pt idx="1">
                    <c:v>YFP</c:v>
                  </c:pt>
                  <c:pt idx="2">
                    <c:v>B</c:v>
                  </c:pt>
                  <c:pt idx="3">
                    <c:v>D</c:v>
                  </c:pt>
                  <c:pt idx="4">
                    <c:v>X</c:v>
                  </c:pt>
                  <c:pt idx="6">
                    <c:v>col-0</c:v>
                  </c:pt>
                  <c:pt idx="7">
                    <c:v>YFP</c:v>
                  </c:pt>
                  <c:pt idx="8">
                    <c:v>B</c:v>
                  </c:pt>
                  <c:pt idx="9">
                    <c:v>D</c:v>
                  </c:pt>
                  <c:pt idx="10">
                    <c:v>X</c:v>
                  </c:pt>
                </c:lvl>
                <c:lvl>
                  <c:pt idx="2">
                    <c:v>RxL79</c:v>
                  </c:pt>
                  <c:pt idx="8">
                    <c:v>RxL79</c:v>
                  </c:pt>
                </c:lvl>
                <c:lvl>
                  <c:pt idx="0">
                    <c:v>Mock</c:v>
                  </c:pt>
                  <c:pt idx="6">
                    <c:v>100 µM Estradiol</c:v>
                  </c:pt>
                </c:lvl>
              </c:multiLvlStrCache>
            </c:multiLvlStrRef>
          </c:cat>
          <c:val>
            <c:numRef>
              <c:f>Noco2_2!$R$50:$AB$50</c:f>
              <c:numCache>
                <c:formatCode>General</c:formatCode>
                <c:ptCount val="11"/>
                <c:pt idx="0">
                  <c:v>3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3</c:v>
                </c:pt>
                <c:pt idx="6">
                  <c:v>1</c:v>
                </c:pt>
                <c:pt idx="7">
                  <c:v>5</c:v>
                </c:pt>
                <c:pt idx="8">
                  <c:v>6</c:v>
                </c:pt>
                <c:pt idx="9">
                  <c:v>3</c:v>
                </c:pt>
                <c:pt idx="1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2D9-42A1-8B6D-8FBE39C98AD9}"/>
            </c:ext>
          </c:extLst>
        </c:ser>
        <c:ser>
          <c:idx val="7"/>
          <c:order val="7"/>
          <c:tx>
            <c:strRef>
              <c:f>Noco2_2!$Q$51</c:f>
              <c:strCache>
                <c:ptCount val="1"/>
                <c:pt idx="0">
                  <c:v>31-</c:v>
                </c:pt>
              </c:strCache>
            </c:strRef>
          </c:tx>
          <c:invertIfNegative val="0"/>
          <c:cat>
            <c:multiLvlStrRef>
              <c:f>Noco2_2!$R$41:$AB$43</c:f>
              <c:multiLvlStrCache>
                <c:ptCount val="11"/>
                <c:lvl>
                  <c:pt idx="0">
                    <c:v>col-0</c:v>
                  </c:pt>
                  <c:pt idx="1">
                    <c:v>YFP</c:v>
                  </c:pt>
                  <c:pt idx="2">
                    <c:v>B</c:v>
                  </c:pt>
                  <c:pt idx="3">
                    <c:v>D</c:v>
                  </c:pt>
                  <c:pt idx="4">
                    <c:v>X</c:v>
                  </c:pt>
                  <c:pt idx="6">
                    <c:v>col-0</c:v>
                  </c:pt>
                  <c:pt idx="7">
                    <c:v>YFP</c:v>
                  </c:pt>
                  <c:pt idx="8">
                    <c:v>B</c:v>
                  </c:pt>
                  <c:pt idx="9">
                    <c:v>D</c:v>
                  </c:pt>
                  <c:pt idx="10">
                    <c:v>X</c:v>
                  </c:pt>
                </c:lvl>
                <c:lvl>
                  <c:pt idx="2">
                    <c:v>RxL79</c:v>
                  </c:pt>
                  <c:pt idx="8">
                    <c:v>RxL79</c:v>
                  </c:pt>
                </c:lvl>
                <c:lvl>
                  <c:pt idx="0">
                    <c:v>Mock</c:v>
                  </c:pt>
                  <c:pt idx="6">
                    <c:v>100 µM Estradiol</c:v>
                  </c:pt>
                </c:lvl>
              </c:multiLvlStrCache>
            </c:multiLvlStrRef>
          </c:cat>
          <c:val>
            <c:numRef>
              <c:f>Noco2_2!$R$51:$AB$51</c:f>
              <c:numCache>
                <c:formatCode>General</c:formatCode>
                <c:ptCount val="11"/>
                <c:pt idx="1">
                  <c:v>1</c:v>
                </c:pt>
                <c:pt idx="7">
                  <c:v>4</c:v>
                </c:pt>
                <c:pt idx="8">
                  <c:v>8</c:v>
                </c:pt>
                <c:pt idx="9">
                  <c:v>8</c:v>
                </c:pt>
                <c:pt idx="1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2D9-42A1-8B6D-8FBE39C98A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3681792"/>
        <c:axId val="183683328"/>
      </c:barChart>
      <c:catAx>
        <c:axId val="1836817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83683328"/>
        <c:crosses val="autoZero"/>
        <c:auto val="1"/>
        <c:lblAlgn val="ctr"/>
        <c:lblOffset val="100"/>
        <c:noMultiLvlLbl val="0"/>
      </c:catAx>
      <c:valAx>
        <c:axId val="183683328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18368179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D3138-5674-4D31-95B8-C324C7044278}" type="datetimeFigureOut">
              <a:rPr lang="en-GB" smtClean="0"/>
              <a:t>03/08/2017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3CE8F-56AE-4237-B322-564A17A00C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3010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AA360-9CD5-644E-927A-FFF186F73BBA}" type="datetimeFigureOut">
              <a:rPr lang="en-US" smtClean="0"/>
              <a:pPr/>
              <a:t>8/3/2017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49ED7-D59E-464B-97D1-1B8505FE68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80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49ED7-D59E-464B-97D1-1B8505FE686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49ED7-D59E-464B-97D1-1B8505FE686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D16976-3A99-4F85-9D98-F734256A1B5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10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Asexual spore land on the surface of the leaf, germinated to form a germ tube and formed an </a:t>
            </a:r>
            <a:r>
              <a:rPr lang="en-GB" dirty="0" err="1"/>
              <a:t>appresorium</a:t>
            </a:r>
            <a:r>
              <a:rPr lang="en-GB" dirty="0"/>
              <a:t>.</a:t>
            </a:r>
            <a:r>
              <a:rPr lang="en-GB" baseline="0" dirty="0"/>
              <a:t> then, penetration hypha formed and grows down. </a:t>
            </a:r>
            <a:r>
              <a:rPr lang="en-GB" baseline="0" dirty="0" err="1"/>
              <a:t>Haustoria</a:t>
            </a:r>
            <a:r>
              <a:rPr lang="en-GB" baseline="0" dirty="0"/>
              <a:t> penetrate the epidermal cells. through stomata, asexual spores are produced which are carried on conidiophores. ATR protein is recognized by its corresponding R protein, HR response resulting in cell death of the infected cells is occurred and successfully halting the infection.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D16976-3A99-4F85-9D98-F734256A1B5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374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GUS biolistic bombardment on Arabidopsis leaf with ATR1 and</a:t>
            </a:r>
            <a:r>
              <a:rPr lang="en-GB" baseline="0" dirty="0"/>
              <a:t> RPP1. When recognition is </a:t>
            </a:r>
            <a:r>
              <a:rPr lang="en-GB" baseline="0" dirty="0" err="1"/>
              <a:t>occured</a:t>
            </a:r>
            <a:r>
              <a:rPr lang="en-GB" baseline="0" dirty="0"/>
              <a:t> resulting in cell death, blue spots with GUS staining are reduced. ATR13-Maks9 (dexamethasone inducible) on RPP13-Nd transgenic plants (selected recombinant inbred line).</a:t>
            </a:r>
          </a:p>
          <a:p>
            <a:r>
              <a:rPr lang="en-GB" baseline="0" dirty="0"/>
              <a:t>ATR1 gene alleles are differentially recognized by RPP1WsB.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D16976-3A99-4F85-9D98-F734256A1B5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91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49ED7-D59E-464B-97D1-1B8505FE6862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49ED7-D59E-464B-97D1-1B8505FE6862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49ED7-D59E-464B-97D1-1B8505FE6862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DFA0-F599-E74B-B6F7-D73F164E3B37}" type="datetimeFigureOut">
              <a:rPr lang="en-US" smtClean="0"/>
              <a:pPr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E2D8C-0A00-A540-BA7A-D1B17FAD70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DFA0-F599-E74B-B6F7-D73F164E3B37}" type="datetimeFigureOut">
              <a:rPr lang="en-US" smtClean="0"/>
              <a:pPr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E2D8C-0A00-A540-BA7A-D1B17FAD70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DFA0-F599-E74B-B6F7-D73F164E3B37}" type="datetimeFigureOut">
              <a:rPr lang="en-US" smtClean="0"/>
              <a:pPr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E2D8C-0A00-A540-BA7A-D1B17FAD70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DFA0-F599-E74B-B6F7-D73F164E3B37}" type="datetimeFigureOut">
              <a:rPr lang="en-US" smtClean="0"/>
              <a:pPr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E2D8C-0A00-A540-BA7A-D1B17FAD70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DFA0-F599-E74B-B6F7-D73F164E3B37}" type="datetimeFigureOut">
              <a:rPr lang="en-US" smtClean="0"/>
              <a:pPr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E2D8C-0A00-A540-BA7A-D1B17FAD70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DFA0-F599-E74B-B6F7-D73F164E3B37}" type="datetimeFigureOut">
              <a:rPr lang="en-US" smtClean="0"/>
              <a:pPr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E2D8C-0A00-A540-BA7A-D1B17FAD70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DFA0-F599-E74B-B6F7-D73F164E3B37}" type="datetimeFigureOut">
              <a:rPr lang="en-US" smtClean="0"/>
              <a:pPr/>
              <a:t>8/3/2017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E2D8C-0A00-A540-BA7A-D1B17FAD70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DFA0-F599-E74B-B6F7-D73F164E3B37}" type="datetimeFigureOut">
              <a:rPr lang="en-US" smtClean="0"/>
              <a:pPr/>
              <a:t>8/3/2017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E2D8C-0A00-A540-BA7A-D1B17FAD70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DFA0-F599-E74B-B6F7-D73F164E3B37}" type="datetimeFigureOut">
              <a:rPr lang="en-US" smtClean="0"/>
              <a:pPr/>
              <a:t>8/3/2017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E2D8C-0A00-A540-BA7A-D1B17FAD70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DFA0-F599-E74B-B6F7-D73F164E3B37}" type="datetimeFigureOut">
              <a:rPr lang="en-US" smtClean="0"/>
              <a:pPr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E2D8C-0A00-A540-BA7A-D1B17FAD70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DFA0-F599-E74B-B6F7-D73F164E3B37}" type="datetimeFigureOut">
              <a:rPr lang="en-US" smtClean="0"/>
              <a:pPr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E2D8C-0A00-A540-BA7A-D1B17FAD70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DFA0-F599-E74B-B6F7-D73F164E3B37}" type="datetimeFigureOut">
              <a:rPr lang="en-US" smtClean="0"/>
              <a:pPr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E2D8C-0A00-A540-BA7A-D1B17FAD70A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13.png"/><Relationship Id="rId10" Type="http://schemas.microsoft.com/office/2007/relationships/hdphoto" Target="../media/hdphoto2.wdp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600" y="5918703"/>
            <a:ext cx="921367" cy="921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4386" y="217711"/>
            <a:ext cx="7168655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GB" sz="3200" b="1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Hyaloperonospora</a:t>
            </a:r>
            <a:r>
              <a:rPr lang="en-GB" sz="32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3200" b="1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arabidopsidis</a:t>
            </a:r>
            <a:r>
              <a:rPr lang="en-GB" sz="32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GB" sz="3200" b="1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Hpa</a:t>
            </a:r>
            <a:r>
              <a:rPr lang="en-GB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7066" y="5713942"/>
            <a:ext cx="1984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Dae</a:t>
            </a:r>
            <a:r>
              <a:rPr lang="en-US" sz="2000" b="1" dirty="0"/>
              <a:t> Sung Kim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9425" y="6025013"/>
            <a:ext cx="2454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Jonathan Jones group</a:t>
            </a:r>
          </a:p>
          <a:p>
            <a:pPr algn="ctr"/>
            <a:r>
              <a:rPr lang="en-US" sz="1600" b="1" dirty="0"/>
              <a:t>The Sainsbury Laboratory</a:t>
            </a:r>
          </a:p>
          <a:p>
            <a:pPr algn="ctr"/>
            <a:r>
              <a:rPr lang="en-US" sz="1600" b="1" dirty="0"/>
              <a:t>Norwich, UK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7" b="7094"/>
          <a:stretch/>
        </p:blipFill>
        <p:spPr bwMode="auto">
          <a:xfrm>
            <a:off x="986975" y="1447258"/>
            <a:ext cx="7199053" cy="4081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0532" y="1034143"/>
            <a:ext cx="900759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66FF"/>
                </a:solidFill>
              </a:rPr>
              <a:t>Why </a:t>
            </a:r>
            <a:r>
              <a:rPr lang="en-US" sz="2000" b="1" dirty="0" err="1">
                <a:solidFill>
                  <a:srgbClr val="3366FF"/>
                </a:solidFill>
              </a:rPr>
              <a:t>Biolistics</a:t>
            </a:r>
            <a:r>
              <a:rPr lang="en-US" sz="2000" b="1" dirty="0">
                <a:solidFill>
                  <a:srgbClr val="3366FF"/>
                </a:solidFill>
              </a:rPr>
              <a:t>?</a:t>
            </a:r>
          </a:p>
          <a:p>
            <a:endParaRPr lang="en-US" sz="2000" b="1" dirty="0"/>
          </a:p>
          <a:p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 </a:t>
            </a:r>
            <a:r>
              <a:rPr lang="en-US" sz="2000" b="1" dirty="0"/>
              <a:t>Because of the physical nature of this technology, it is highly versatile and </a:t>
            </a:r>
          </a:p>
          <a:p>
            <a:r>
              <a:rPr lang="en-US" sz="2000" b="1" dirty="0"/>
              <a:t>easy to use</a:t>
            </a:r>
          </a:p>
          <a:p>
            <a:endParaRPr lang="en-US" sz="2000" b="1" dirty="0"/>
          </a:p>
          <a:p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 </a:t>
            </a:r>
            <a:r>
              <a:rPr lang="en-US" sz="2000" b="1" dirty="0"/>
              <a:t>It is a highly powerful method for introducing nucleic acids into  wide range of</a:t>
            </a:r>
          </a:p>
          <a:p>
            <a:r>
              <a:rPr lang="en-US" sz="2000" b="1" dirty="0"/>
              <a:t>cell and tissue types</a:t>
            </a:r>
          </a:p>
          <a:p>
            <a:endParaRPr lang="en-US" sz="2000" b="1" dirty="0"/>
          </a:p>
          <a:p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 </a:t>
            </a:r>
            <a:r>
              <a:rPr lang="en-US" sz="2000" b="1" dirty="0"/>
              <a:t>It is much easier than many other methods </a:t>
            </a:r>
          </a:p>
          <a:p>
            <a:endParaRPr lang="en-US" sz="2000" b="1" dirty="0"/>
          </a:p>
          <a:p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 </a:t>
            </a:r>
            <a:r>
              <a:rPr lang="en-US" sz="2000" b="1" dirty="0"/>
              <a:t>It allows transformation of plant species that are not amenable to gene</a:t>
            </a:r>
          </a:p>
          <a:p>
            <a:r>
              <a:rPr lang="en-US" sz="2000" b="1" dirty="0"/>
              <a:t> transfer using  other methodologies</a:t>
            </a:r>
          </a:p>
          <a:p>
            <a:endParaRPr lang="en-US" sz="2000" b="1" dirty="0"/>
          </a:p>
          <a:p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 </a:t>
            </a:r>
            <a:r>
              <a:rPr lang="en-US" sz="2000" b="1" dirty="0"/>
              <a:t>It requires less DNA and fewer cells than other methods and can be used for </a:t>
            </a:r>
          </a:p>
          <a:p>
            <a:r>
              <a:rPr lang="en-US" sz="2000" b="1" dirty="0"/>
              <a:t>transient as well as stable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75726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567" y="2218017"/>
            <a:ext cx="4658824" cy="32495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06700" y="1589971"/>
            <a:ext cx="385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BioRad</a:t>
            </a:r>
            <a:r>
              <a:rPr lang="en-US" sz="2400" b="1" dirty="0"/>
              <a:t> PDS-1000/He System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6007100"/>
            <a:ext cx="43307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39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318" y="737023"/>
            <a:ext cx="5878532" cy="5293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66FF"/>
                </a:solidFill>
              </a:rPr>
              <a:t>How does it work?</a:t>
            </a:r>
          </a:p>
          <a:p>
            <a:endParaRPr lang="en-US" sz="2000" b="1" dirty="0"/>
          </a:p>
          <a:p>
            <a:r>
              <a:rPr lang="en-US" sz="1200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1400" b="1" dirty="0"/>
              <a:t>The Sample DNA is coated on Tungsten or Gold particles</a:t>
            </a:r>
          </a:p>
          <a:p>
            <a:endParaRPr lang="en-US" sz="1400" b="1" dirty="0"/>
          </a:p>
          <a:p>
            <a:r>
              <a:rPr lang="en-US" sz="1400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1400" b="1" dirty="0"/>
              <a:t>The sample to be transformed is placed in the bombardment </a:t>
            </a:r>
          </a:p>
          <a:p>
            <a:r>
              <a:rPr lang="en-US" sz="1400" b="1" dirty="0"/>
              <a:t>chamber, which is evacuated to sub-atmospheric pressure</a:t>
            </a:r>
          </a:p>
          <a:p>
            <a:endParaRPr lang="en-US" sz="1400" b="1" dirty="0"/>
          </a:p>
          <a:p>
            <a:r>
              <a:rPr lang="en-US" sz="1400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1400" b="1" dirty="0"/>
              <a:t>The instrument is fired; helium flows into the gas acceleration </a:t>
            </a:r>
          </a:p>
          <a:p>
            <a:r>
              <a:rPr lang="en-US" sz="1400" b="1" dirty="0"/>
              <a:t>tube and is held until the specific pressure of the rupture disk </a:t>
            </a:r>
          </a:p>
          <a:p>
            <a:r>
              <a:rPr lang="en-US" sz="1400" b="1" dirty="0"/>
              <a:t>is reached</a:t>
            </a:r>
          </a:p>
          <a:p>
            <a:endParaRPr lang="en-US" sz="1400" b="1" dirty="0"/>
          </a:p>
          <a:p>
            <a:r>
              <a:rPr lang="en-US" sz="1400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1400" b="1" dirty="0"/>
              <a:t>The disk bursts, and the  helium shock drives the </a:t>
            </a:r>
            <a:r>
              <a:rPr lang="en-US" sz="1400" b="1" dirty="0" err="1"/>
              <a:t>macrocarrier</a:t>
            </a:r>
            <a:endParaRPr lang="en-US" sz="1400" b="1" dirty="0"/>
          </a:p>
          <a:p>
            <a:r>
              <a:rPr lang="en-US" sz="1400" b="1" dirty="0"/>
              <a:t>disk (which carries the coated </a:t>
            </a:r>
            <a:r>
              <a:rPr lang="en-US" sz="1400" b="1" dirty="0" err="1"/>
              <a:t>microparticles</a:t>
            </a:r>
            <a:r>
              <a:rPr lang="en-US" sz="1400" b="1" dirty="0"/>
              <a:t>) a short distance  </a:t>
            </a:r>
          </a:p>
          <a:p>
            <a:r>
              <a:rPr lang="en-US" sz="1400" b="1" dirty="0"/>
              <a:t>toward the stopping screen</a:t>
            </a:r>
          </a:p>
          <a:p>
            <a:endParaRPr lang="en-US" sz="1400" b="1" dirty="0"/>
          </a:p>
          <a:p>
            <a:r>
              <a:rPr lang="en-US" sz="1400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1400" b="1" dirty="0"/>
              <a:t>The stopping screen retains the </a:t>
            </a:r>
            <a:r>
              <a:rPr lang="en-US" sz="1400" b="1" dirty="0" err="1"/>
              <a:t>macrocarrier</a:t>
            </a:r>
            <a:r>
              <a:rPr lang="en-US" sz="1400" b="1" dirty="0"/>
              <a:t>, while the </a:t>
            </a:r>
            <a:r>
              <a:rPr lang="en-US" sz="1400" b="1" dirty="0" err="1"/>
              <a:t>microparticles</a:t>
            </a:r>
            <a:r>
              <a:rPr lang="en-US" sz="1400" b="1" dirty="0"/>
              <a:t> pass </a:t>
            </a:r>
          </a:p>
          <a:p>
            <a:r>
              <a:rPr lang="en-US" sz="1400" b="1" dirty="0"/>
              <a:t>through the screen into  the bombardment chamber and penetrate the</a:t>
            </a:r>
          </a:p>
          <a:p>
            <a:r>
              <a:rPr lang="en-US" sz="1400" b="1" dirty="0"/>
              <a:t>target cells</a:t>
            </a:r>
          </a:p>
          <a:p>
            <a:endParaRPr lang="en-US" sz="1400" b="1" dirty="0"/>
          </a:p>
          <a:p>
            <a:r>
              <a:rPr lang="en-US" sz="1200" b="1" dirty="0"/>
              <a:t>*The launch velocity of </a:t>
            </a:r>
            <a:r>
              <a:rPr lang="en-US" sz="1200" b="1" dirty="0" err="1"/>
              <a:t>microcarriers</a:t>
            </a:r>
            <a:r>
              <a:rPr lang="en-US" sz="1200" b="1" dirty="0"/>
              <a:t> depends on a number of adjustable parameters:</a:t>
            </a:r>
          </a:p>
          <a:p>
            <a:r>
              <a:rPr lang="en-US" sz="1200" b="1" dirty="0"/>
              <a:t> the helium pressure (rupture disk selection, 450–2,200 psi), the amount of vacuum, </a:t>
            </a:r>
          </a:p>
          <a:p>
            <a:r>
              <a:rPr lang="en-US" sz="1200" b="1" dirty="0"/>
              <a:t>the distance from the rupture disk to the </a:t>
            </a:r>
            <a:r>
              <a:rPr lang="en-US" sz="1200" b="1" dirty="0" err="1"/>
              <a:t>macrocarrier</a:t>
            </a:r>
            <a:r>
              <a:rPr lang="en-US" sz="1200" b="1" dirty="0"/>
              <a:t>, the distance from the </a:t>
            </a:r>
          </a:p>
          <a:p>
            <a:r>
              <a:rPr lang="en-US" sz="1200" b="1" dirty="0" err="1"/>
              <a:t>microcarrier</a:t>
            </a:r>
            <a:r>
              <a:rPr lang="en-US" sz="1200" b="1" dirty="0"/>
              <a:t> launch assembly to the stopping screen, and the distance between the</a:t>
            </a:r>
          </a:p>
          <a:p>
            <a:r>
              <a:rPr lang="en-US" sz="1200" b="1" dirty="0"/>
              <a:t> stopping screen and target cells.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387" y="4728087"/>
            <a:ext cx="2385483" cy="21299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20534"/>
          <a:stretch/>
        </p:blipFill>
        <p:spPr>
          <a:xfrm>
            <a:off x="8195340" y="2197517"/>
            <a:ext cx="948660" cy="48550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022690" y="363416"/>
            <a:ext cx="3860909" cy="4288242"/>
            <a:chOff x="-1" y="909762"/>
            <a:chExt cx="3860909" cy="4288242"/>
          </a:xfrm>
        </p:grpSpPr>
        <p:sp>
          <p:nvSpPr>
            <p:cNvPr id="10" name="Donut 9"/>
            <p:cNvSpPr/>
            <p:nvPr/>
          </p:nvSpPr>
          <p:spPr>
            <a:xfrm>
              <a:off x="1669703" y="4627989"/>
              <a:ext cx="1754994" cy="450922"/>
            </a:xfrm>
            <a:prstGeom prst="donut">
              <a:avLst>
                <a:gd name="adj" fmla="val 2289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rgbClr val="000000"/>
                </a:solidFill>
              </a:endParaRPr>
            </a:p>
          </p:txBody>
        </p:sp>
        <p:sp>
          <p:nvSpPr>
            <p:cNvPr id="13" name="Donut 12"/>
            <p:cNvSpPr/>
            <p:nvPr/>
          </p:nvSpPr>
          <p:spPr>
            <a:xfrm>
              <a:off x="1675348" y="4736676"/>
              <a:ext cx="1754994" cy="450922"/>
            </a:xfrm>
            <a:prstGeom prst="donut">
              <a:avLst>
                <a:gd name="adj" fmla="val 2289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rgbClr val="000000"/>
                </a:solidFill>
              </a:endParaRPr>
            </a:p>
          </p:txBody>
        </p:sp>
        <p:sp>
          <p:nvSpPr>
            <p:cNvPr id="14" name="Donut 13"/>
            <p:cNvSpPr/>
            <p:nvPr/>
          </p:nvSpPr>
          <p:spPr>
            <a:xfrm>
              <a:off x="1124110" y="909762"/>
              <a:ext cx="389634" cy="582719"/>
            </a:xfrm>
            <a:prstGeom prst="donut">
              <a:avLst>
                <a:gd name="adj" fmla="val 2289"/>
              </a:avLst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-1" y="909762"/>
              <a:ext cx="12615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Plasmid with gene of interest </a:t>
              </a:r>
            </a:p>
          </p:txBody>
        </p:sp>
        <p:cxnSp>
          <p:nvCxnSpPr>
            <p:cNvPr id="18" name="Straight Arrow Connector 17"/>
            <p:cNvCxnSpPr>
              <a:stCxn id="14" idx="6"/>
            </p:cNvCxnSpPr>
            <p:nvPr/>
          </p:nvCxnSpPr>
          <p:spPr>
            <a:xfrm>
              <a:off x="1513744" y="1201122"/>
              <a:ext cx="746135" cy="2913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291620" y="1299975"/>
              <a:ext cx="476261" cy="468256"/>
            </a:xfrm>
            <a:prstGeom prst="ellipse">
              <a:avLst/>
            </a:prstGeom>
            <a:solidFill>
              <a:srgbClr val="EB9F0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52639" y="1002442"/>
              <a:ext cx="21082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Coat gold or tungsten particles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2508734" y="1881654"/>
              <a:ext cx="0" cy="73838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410" y="2257104"/>
              <a:ext cx="3136185" cy="264301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8771" y="4607178"/>
              <a:ext cx="744589" cy="47296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2185" y="4725037"/>
              <a:ext cx="744589" cy="472967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335533" y="1473806"/>
            <a:ext cx="661311" cy="4739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8075" y="2984500"/>
            <a:ext cx="854015" cy="685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95340" y="1953544"/>
            <a:ext cx="10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/>
              <a:t>macrocarrier</a:t>
            </a:r>
            <a:endParaRPr lang="en-US" sz="1200" b="1" dirty="0"/>
          </a:p>
        </p:txBody>
      </p:sp>
      <p:sp>
        <p:nvSpPr>
          <p:cNvPr id="8" name="Rectangle 7"/>
          <p:cNvSpPr/>
          <p:nvPr/>
        </p:nvSpPr>
        <p:spPr>
          <a:xfrm>
            <a:off x="8009291" y="2789356"/>
            <a:ext cx="11934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stopping screen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28050" y="1225463"/>
            <a:ext cx="9669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rupture disk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4427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6407" y="137363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GFP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66" y="1752411"/>
            <a:ext cx="1242654" cy="20667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829" y="1752411"/>
            <a:ext cx="1022990" cy="2066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9" y="4619545"/>
            <a:ext cx="1344869" cy="20342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891" y="4619545"/>
            <a:ext cx="1235440" cy="20342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4663" y="4619546"/>
            <a:ext cx="1387020" cy="20342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2167" y="4619546"/>
            <a:ext cx="1250126" cy="20342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7685" y="4619545"/>
            <a:ext cx="1288933" cy="20158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6617" y="4619545"/>
            <a:ext cx="1234665" cy="20158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48869" y="420860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GFP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9718" y="4176339"/>
            <a:ext cx="130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RXLR58-RFP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98005" y="4176339"/>
            <a:ext cx="9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7571" y="118896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3780" y="39763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38104" y="2348433"/>
            <a:ext cx="4453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of GFP alone (A) or</a:t>
            </a:r>
          </a:p>
          <a:p>
            <a:r>
              <a:rPr lang="en-US" dirty="0"/>
              <a:t> together with  a </a:t>
            </a:r>
            <a:r>
              <a:rPr lang="en-US" i="1" dirty="0" err="1"/>
              <a:t>Hpa</a:t>
            </a:r>
            <a:r>
              <a:rPr lang="en-US" dirty="0"/>
              <a:t> effectorRXLR58-RFP (B) </a:t>
            </a:r>
          </a:p>
          <a:p>
            <a:r>
              <a:rPr lang="en-US" dirty="0"/>
              <a:t>in Arabidopsis epidermal cells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03600" y="143301"/>
            <a:ext cx="205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366FF"/>
                </a:solidFill>
              </a:rPr>
              <a:t>APPLICATIONS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8089" y="617265"/>
            <a:ext cx="4455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6600"/>
                </a:solidFill>
                <a:latin typeface="Wingdings"/>
                <a:ea typeface="Wingdings"/>
                <a:cs typeface="Wingdings"/>
                <a:sym typeface="Wingdings"/>
              </a:rPr>
              <a:t> </a:t>
            </a:r>
            <a:r>
              <a:rPr lang="en-US" sz="2000" b="1" dirty="0">
                <a:solidFill>
                  <a:srgbClr val="FF6600"/>
                </a:solidFill>
              </a:rPr>
              <a:t>Sub-cellular localization of Proteins</a:t>
            </a:r>
          </a:p>
        </p:txBody>
      </p:sp>
    </p:spTree>
    <p:extLst>
      <p:ext uri="{BB962C8B-B14F-4D97-AF65-F5344CB8AC3E}">
        <p14:creationId xmlns:p14="http://schemas.microsoft.com/office/powerpoint/2010/main" val="377220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50290" y="69542"/>
            <a:ext cx="5561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Hpa</a:t>
            </a: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 – a taxonomical odyssey…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628228" y="866057"/>
            <a:ext cx="37040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strike="sngStrike" dirty="0" err="1"/>
              <a:t>Peronospora</a:t>
            </a:r>
            <a:r>
              <a:rPr lang="en-US" sz="2000" b="1" i="1" strike="sngStrike" dirty="0"/>
              <a:t> </a:t>
            </a:r>
            <a:r>
              <a:rPr lang="en-US" sz="2000" b="1" i="1" strike="sngStrike" dirty="0" err="1"/>
              <a:t>parasitica</a:t>
            </a:r>
            <a:endParaRPr lang="en-US" sz="2000" b="1" i="1" strike="sngStrike" dirty="0"/>
          </a:p>
          <a:p>
            <a:pPr algn="ctr"/>
            <a:endParaRPr lang="en-US" i="1" dirty="0"/>
          </a:p>
          <a:p>
            <a:pPr algn="ctr"/>
            <a:r>
              <a:rPr lang="en-US" sz="2000" b="1" i="1" strike="sngStrike" dirty="0" err="1"/>
              <a:t>Hyaloperonospora</a:t>
            </a:r>
            <a:r>
              <a:rPr lang="en-US" sz="2000" b="1" i="1" strike="sngStrike" dirty="0"/>
              <a:t> </a:t>
            </a:r>
            <a:r>
              <a:rPr lang="en-US" sz="2000" b="1" i="1" strike="sngStrike" dirty="0" err="1"/>
              <a:t>parasitica</a:t>
            </a:r>
            <a:endParaRPr lang="en-US" sz="2000" b="1" i="1" strike="sngStrike" dirty="0"/>
          </a:p>
          <a:p>
            <a:pPr algn="ctr"/>
            <a:endParaRPr lang="en-US" i="1" dirty="0"/>
          </a:p>
          <a:p>
            <a:pPr algn="ctr"/>
            <a:r>
              <a:rPr lang="en-US" sz="2000" b="1" i="1" dirty="0" err="1"/>
              <a:t>Hyaloperonospora</a:t>
            </a:r>
            <a:r>
              <a:rPr lang="en-US" sz="2000" b="1" i="1" dirty="0"/>
              <a:t> </a:t>
            </a:r>
            <a:r>
              <a:rPr lang="en-US" sz="2000" b="1" i="1" dirty="0" err="1"/>
              <a:t>arabidopsidis</a:t>
            </a:r>
            <a:endParaRPr lang="en-US" sz="2000" b="1" i="1" dirty="0"/>
          </a:p>
        </p:txBody>
      </p:sp>
      <p:pic>
        <p:nvPicPr>
          <p:cNvPr id="75" name="Picture 4" descr="npo0000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831"/>
          <a:stretch>
            <a:fillRect/>
          </a:stretch>
        </p:blipFill>
        <p:spPr bwMode="auto">
          <a:xfrm>
            <a:off x="-42050" y="2531871"/>
            <a:ext cx="9205100" cy="43261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softEdge rad="254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79512" y="172641"/>
            <a:ext cx="81851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latinLnBrk="0"/>
            <a:r>
              <a:rPr kumimoji="0" lang="en-GB" altLang="ko-KR" sz="2800" b="1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Hpa</a:t>
            </a:r>
            <a:r>
              <a:rPr kumimoji="0" lang="en-GB" altLang="ko-KR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 is in the Peronosporales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45" y="1059818"/>
            <a:ext cx="7503863" cy="5393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ame 7"/>
          <p:cNvSpPr/>
          <p:nvPr/>
        </p:nvSpPr>
        <p:spPr>
          <a:xfrm>
            <a:off x="5099642" y="1535901"/>
            <a:ext cx="1351797" cy="267940"/>
          </a:xfrm>
          <a:prstGeom prst="frame">
            <a:avLst>
              <a:gd name="adj1" fmla="val 0"/>
            </a:avLst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6156176" y="6440760"/>
            <a:ext cx="2665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/>
            <a:r>
              <a:rPr kumimoji="0" lang="en-GB" altLang="ko-KR" dirty="0" err="1">
                <a:latin typeface="Calibri" pitchFamily="34" charset="0"/>
              </a:rPr>
              <a:t>Thines</a:t>
            </a:r>
            <a:r>
              <a:rPr kumimoji="0" lang="en-GB" altLang="ko-KR" dirty="0">
                <a:latin typeface="Calibri" pitchFamily="34" charset="0"/>
              </a:rPr>
              <a:t> and </a:t>
            </a:r>
            <a:r>
              <a:rPr kumimoji="0" lang="en-GB" altLang="ko-KR" dirty="0" err="1">
                <a:latin typeface="Calibri" pitchFamily="34" charset="0"/>
              </a:rPr>
              <a:t>Kamoun</a:t>
            </a:r>
            <a:r>
              <a:rPr kumimoji="0" lang="en-GB" altLang="ko-KR" dirty="0">
                <a:latin typeface="Calibri" pitchFamily="34" charset="0"/>
              </a:rPr>
              <a:t>, 2010.</a:t>
            </a:r>
          </a:p>
        </p:txBody>
      </p:sp>
    </p:spTree>
    <p:extLst>
      <p:ext uri="{BB962C8B-B14F-4D97-AF65-F5344CB8AC3E}">
        <p14:creationId xmlns:p14="http://schemas.microsoft.com/office/powerpoint/2010/main" val="4146636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/>
          <p:cNvSpPr txBox="1">
            <a:spLocks noChangeArrowheads="1"/>
          </p:cNvSpPr>
          <p:nvPr/>
        </p:nvSpPr>
        <p:spPr bwMode="auto">
          <a:xfrm>
            <a:off x="115772" y="44624"/>
            <a:ext cx="8145359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latinLnBrk="0"/>
            <a:r>
              <a:rPr kumimoji="0" lang="en-GB" altLang="ko-KR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Compatible and incompatible interaction between plant-­</a:t>
            </a:r>
            <a:r>
              <a:rPr kumimoji="0" lang="en-GB" altLang="ko-KR" sz="2800" b="1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Hpa</a:t>
            </a:r>
            <a:endParaRPr kumimoji="0" lang="en-GB" altLang="ko-KR" sz="2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520" y="1405311"/>
            <a:ext cx="3734334" cy="4391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8453" y="908720"/>
            <a:ext cx="4835485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8" name="TextBox 9"/>
          <p:cNvSpPr txBox="1">
            <a:spLocks noChangeArrowheads="1"/>
          </p:cNvSpPr>
          <p:nvPr/>
        </p:nvSpPr>
        <p:spPr bwMode="auto">
          <a:xfrm>
            <a:off x="1187871" y="5941020"/>
            <a:ext cx="2665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/>
            <a:r>
              <a:rPr kumimoji="0" lang="en-GB" altLang="ko-KR" dirty="0">
                <a:latin typeface="Calibri" pitchFamily="34" charset="0"/>
              </a:rPr>
              <a:t>Coates and </a:t>
            </a:r>
            <a:r>
              <a:rPr kumimoji="0" lang="en-GB" altLang="ko-KR" dirty="0" err="1">
                <a:latin typeface="Calibri" pitchFamily="34" charset="0"/>
              </a:rPr>
              <a:t>Beynon</a:t>
            </a:r>
            <a:r>
              <a:rPr kumimoji="0" lang="en-GB" altLang="ko-KR" dirty="0">
                <a:latin typeface="Calibri" pitchFamily="34" charset="0"/>
              </a:rPr>
              <a:t>, 2010.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465" y="3493412"/>
            <a:ext cx="1810975" cy="13530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20" y="4949980"/>
            <a:ext cx="2123745" cy="1484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31771" r="31771" b="32986"/>
          <a:stretch/>
        </p:blipFill>
        <p:spPr>
          <a:xfrm>
            <a:off x="4363921" y="3493412"/>
            <a:ext cx="2304256" cy="1392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001" y="4949978"/>
            <a:ext cx="1978439" cy="1484785"/>
          </a:xfrm>
          <a:prstGeom prst="rect">
            <a:avLst/>
          </a:prstGeom>
        </p:spPr>
      </p:pic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4318335" y="3428999"/>
            <a:ext cx="325674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latinLnBrk="0"/>
            <a:r>
              <a:rPr kumimoji="0" lang="en-GB" altLang="ko-KR" dirty="0">
                <a:solidFill>
                  <a:schemeClr val="bg1"/>
                </a:solidFill>
                <a:latin typeface="Calibri" pitchFamily="34" charset="0"/>
              </a:rPr>
              <a:t>C</a:t>
            </a: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660232" y="3416548"/>
            <a:ext cx="325674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latinLnBrk="0"/>
            <a:r>
              <a:rPr kumimoji="0" lang="en-GB" altLang="ko-KR" dirty="0">
                <a:latin typeface="Calibri" pitchFamily="34" charset="0"/>
              </a:rPr>
              <a:t>C</a:t>
            </a: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4322068" y="4890616"/>
            <a:ext cx="325674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latinLnBrk="0"/>
            <a:r>
              <a:rPr kumimoji="0" lang="en-GB" altLang="ko-KR" dirty="0">
                <a:latin typeface="Calibri" pitchFamily="34" charset="0"/>
              </a:rPr>
              <a:t>C</a:t>
            </a:r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6554001" y="4949978"/>
            <a:ext cx="325674" cy="276999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latinLnBrk="0"/>
            <a:r>
              <a:rPr kumimoji="0" lang="en-GB" altLang="ko-KR" dirty="0">
                <a:solidFill>
                  <a:schemeClr val="bg1"/>
                </a:solidFill>
                <a:latin typeface="Calibri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108104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50339"/>
            <a:ext cx="6999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0"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Effectors can be recognized by R genes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9512" y="3429185"/>
            <a:ext cx="9163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kumimoji="0" lang="en-US" sz="28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Effectors promote virulence if there is no R gene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0" r="5245" b="8102"/>
          <a:stretch/>
        </p:blipFill>
        <p:spPr bwMode="auto">
          <a:xfrm>
            <a:off x="7466017" y="1331796"/>
            <a:ext cx="1472702" cy="101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" t="10309" r="3080" b="10615"/>
          <a:stretch/>
        </p:blipFill>
        <p:spPr bwMode="auto">
          <a:xfrm>
            <a:off x="5993301" y="1331798"/>
            <a:ext cx="1445445" cy="101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438746" y="1000242"/>
            <a:ext cx="152335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CW84:RPP2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45498" y="1000245"/>
            <a:ext cx="8660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CW84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44" y="934108"/>
            <a:ext cx="3502786" cy="1692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-67103" y="2027945"/>
            <a:ext cx="18219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 latinLnBrk="0"/>
            <a:r>
              <a:rPr kumimoji="0" lang="en-GB" altLang="ko-KR" dirty="0">
                <a:latin typeface="Calibri" pitchFamily="34" charset="0"/>
              </a:rPr>
              <a:t>ATR1</a:t>
            </a:r>
            <a:r>
              <a:rPr kumimoji="0" lang="en-GB" altLang="ko-KR" baseline="30000" dirty="0">
                <a:latin typeface="Calibri" pitchFamily="34" charset="0"/>
              </a:rPr>
              <a:t>Emoy2</a:t>
            </a:r>
            <a:r>
              <a:rPr kumimoji="0" lang="en-GB" altLang="ko-KR" dirty="0">
                <a:latin typeface="Calibri" pitchFamily="34" charset="0"/>
              </a:rPr>
              <a:t> allele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147664" y="2689698"/>
            <a:ext cx="21400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latinLnBrk="0"/>
            <a:r>
              <a:rPr kumimoji="0" lang="en-GB" altLang="ko-KR" dirty="0" err="1">
                <a:latin typeface="Calibri" pitchFamily="34" charset="0"/>
              </a:rPr>
              <a:t>Rehmany</a:t>
            </a:r>
            <a:r>
              <a:rPr kumimoji="0" lang="en-GB" altLang="ko-KR" dirty="0">
                <a:latin typeface="Calibri" pitchFamily="34" charset="0"/>
              </a:rPr>
              <a:t> et al., 2005.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735153" y="2497542"/>
            <a:ext cx="22691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latinLnBrk="0"/>
            <a:r>
              <a:rPr kumimoji="0" lang="en-GB" altLang="ko-KR" dirty="0">
                <a:latin typeface="Calibri" pitchFamily="34" charset="0"/>
              </a:rPr>
              <a:t>Kim et al., Unpublished.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571999" y="1586822"/>
            <a:ext cx="139472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 latinLnBrk="0"/>
            <a:r>
              <a:rPr kumimoji="0" lang="en-GB" altLang="ko-KR" dirty="0">
                <a:latin typeface="Calibri" pitchFamily="34" charset="0"/>
              </a:rPr>
              <a:t>Cala2</a:t>
            </a:r>
          </a:p>
          <a:p>
            <a:pPr algn="r" latinLnBrk="0"/>
            <a:r>
              <a:rPr lang="en-GB" altLang="ko-KR" dirty="0">
                <a:latin typeface="Calibri" pitchFamily="34" charset="0"/>
              </a:rPr>
              <a:t>ATR2</a:t>
            </a:r>
            <a:r>
              <a:rPr lang="en-GB" altLang="ko-KR" baseline="30000" dirty="0">
                <a:latin typeface="Calibri" pitchFamily="34" charset="0"/>
              </a:rPr>
              <a:t>Cala2</a:t>
            </a:r>
            <a:r>
              <a:rPr lang="en-GB" altLang="ko-KR" dirty="0">
                <a:latin typeface="Calibri" pitchFamily="34" charset="0"/>
              </a:rPr>
              <a:t> allele</a:t>
            </a:r>
            <a:endParaRPr kumimoji="0" lang="en-GB" altLang="ko-KR" dirty="0">
              <a:latin typeface="Calibr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92840" y="3992577"/>
            <a:ext cx="7897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>
                <a:latin typeface="+mn-lt"/>
              </a:rPr>
              <a:t>Visible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75207" y="3986783"/>
            <a:ext cx="7897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>
                <a:latin typeface="+mn-lt"/>
              </a:rPr>
              <a:t>UV</a:t>
            </a:r>
          </a:p>
        </p:txBody>
      </p:sp>
      <p:sp>
        <p:nvSpPr>
          <p:cNvPr id="30" name="TextBox 29"/>
          <p:cNvSpPr txBox="1"/>
          <p:nvPr/>
        </p:nvSpPr>
        <p:spPr>
          <a:xfrm rot="16200000">
            <a:off x="3934466" y="4961941"/>
            <a:ext cx="154681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dirty="0">
                <a:latin typeface="+mj-lt"/>
              </a:rPr>
              <a:t>Lesion area (mm</a:t>
            </a:r>
            <a:r>
              <a:rPr lang="en-GB" sz="1200" baseline="30000" dirty="0">
                <a:latin typeface="+mj-lt"/>
              </a:rPr>
              <a:t>2</a:t>
            </a:r>
            <a:r>
              <a:rPr lang="en-GB" sz="1200" dirty="0">
                <a:latin typeface="+mj-lt"/>
              </a:rPr>
              <a:t>) </a:t>
            </a:r>
          </a:p>
        </p:txBody>
      </p:sp>
      <p:graphicFrame>
        <p:nvGraphicFramePr>
          <p:cNvPr id="31" name="Char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5088933"/>
              </p:ext>
            </p:extLst>
          </p:nvPr>
        </p:nvGraphicFramePr>
        <p:xfrm>
          <a:off x="4753988" y="4077420"/>
          <a:ext cx="1749132" cy="2279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296734" y="4196433"/>
            <a:ext cx="617024" cy="2187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+mn-lt"/>
              </a:rPr>
              <a:t>GFP:00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84317" y="4195988"/>
            <a:ext cx="721812" cy="2187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+mn-lt"/>
              </a:rPr>
              <a:t>A2C3:YFP</a:t>
            </a: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062"/>
          <a:stretch/>
        </p:blipFill>
        <p:spPr bwMode="auto">
          <a:xfrm>
            <a:off x="1300958" y="4277907"/>
            <a:ext cx="1524588" cy="17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357857" y="4270855"/>
            <a:ext cx="53245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+mn-lt"/>
              </a:rPr>
              <a:t>GFP:00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114756" y="4270409"/>
            <a:ext cx="721812" cy="1701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+mn-lt"/>
              </a:rPr>
              <a:t>A2C3:YFP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2075159" y="4277907"/>
            <a:ext cx="0" cy="1734332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863125" y="4195988"/>
            <a:ext cx="1530905" cy="1869344"/>
            <a:chOff x="2571195" y="4264756"/>
            <a:chExt cx="1959570" cy="2366952"/>
          </a:xfrm>
        </p:grpSpPr>
        <p:sp>
          <p:nvSpPr>
            <p:cNvPr id="28" name="TextBox 27"/>
            <p:cNvSpPr txBox="1"/>
            <p:nvPr/>
          </p:nvSpPr>
          <p:spPr>
            <a:xfrm>
              <a:off x="2571195" y="4265320"/>
              <a:ext cx="78979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+mn-lt"/>
                </a:rPr>
                <a:t>GFP:00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60257" y="4264756"/>
              <a:ext cx="9239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+mn-lt"/>
                </a:rPr>
                <a:t>A2C3:YFP</a:t>
              </a:r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67"/>
            <a:stretch/>
          </p:blipFill>
          <p:spPr bwMode="auto">
            <a:xfrm>
              <a:off x="2586524" y="4361264"/>
              <a:ext cx="1936565" cy="22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2633018" y="4359551"/>
              <a:ext cx="7897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+mn-lt"/>
                </a:rPr>
                <a:t>GFP:00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606840" y="4358987"/>
              <a:ext cx="9239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+mn-lt"/>
                </a:rPr>
                <a:t>A2C3:YFP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3604935" y="4371760"/>
              <a:ext cx="0" cy="2196000"/>
            </a:xfrm>
            <a:prstGeom prst="line">
              <a:avLst/>
            </a:prstGeom>
            <a:ln w="381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4210771" y="6422199"/>
            <a:ext cx="22691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latinLnBrk="0"/>
            <a:r>
              <a:rPr kumimoji="0" lang="en-GB" altLang="ko-KR" dirty="0">
                <a:latin typeface="Calibri" pitchFamily="34" charset="0"/>
              </a:rPr>
              <a:t>Kim et al., Unpublished.</a:t>
            </a:r>
          </a:p>
        </p:txBody>
      </p:sp>
    </p:spTree>
    <p:extLst>
      <p:ext uri="{BB962C8B-B14F-4D97-AF65-F5344CB8AC3E}">
        <p14:creationId xmlns:p14="http://schemas.microsoft.com/office/powerpoint/2010/main" val="2799577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00048" y="1108951"/>
            <a:ext cx="8187241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- problem: </a:t>
            </a:r>
            <a:r>
              <a:rPr lang="en-US" sz="1600" b="1" i="1" dirty="0" err="1"/>
              <a:t>Hpa</a:t>
            </a:r>
            <a:r>
              <a:rPr lang="en-US" sz="1600" b="1" dirty="0"/>
              <a:t> is currently not transformable -&gt; we cannot delete/add effectors</a:t>
            </a:r>
          </a:p>
          <a:p>
            <a:endParaRPr lang="en-US" sz="1600" b="1" dirty="0"/>
          </a:p>
          <a:p>
            <a:r>
              <a:rPr lang="en-US" sz="1600" b="1" dirty="0"/>
              <a:t>- alternative approach 1: try to deliver </a:t>
            </a:r>
            <a:r>
              <a:rPr lang="en-US" sz="1600" b="1" dirty="0" err="1"/>
              <a:t>Hpa</a:t>
            </a:r>
            <a:r>
              <a:rPr lang="en-US" sz="1600" b="1" dirty="0"/>
              <a:t> effectors via Pseudomonas type 3 secretion system</a:t>
            </a:r>
          </a:p>
          <a:p>
            <a:r>
              <a:rPr lang="en-US" sz="1600" b="1" dirty="0"/>
              <a:t>   </a:t>
            </a:r>
            <a:r>
              <a:rPr lang="en-US" sz="1600" b="1" dirty="0">
                <a:solidFill>
                  <a:srgbClr val="948A54"/>
                </a:solidFill>
              </a:rPr>
              <a:t>(</a:t>
            </a:r>
            <a:r>
              <a:rPr lang="en-US" sz="1600" b="1" dirty="0" err="1">
                <a:solidFill>
                  <a:srgbClr val="948A54"/>
                </a:solidFill>
              </a:rPr>
              <a:t>Sohn</a:t>
            </a:r>
            <a:r>
              <a:rPr lang="en-US" sz="1600" b="1" dirty="0">
                <a:solidFill>
                  <a:srgbClr val="948A54"/>
                </a:solidFill>
              </a:rPr>
              <a:t> et al., Plant Cell 2007; </a:t>
            </a:r>
            <a:r>
              <a:rPr lang="en-US" sz="1600" b="1" dirty="0" err="1">
                <a:solidFill>
                  <a:srgbClr val="948A54"/>
                </a:solidFill>
              </a:rPr>
              <a:t>Fabro</a:t>
            </a:r>
            <a:r>
              <a:rPr lang="en-US" sz="1600" b="1" dirty="0">
                <a:solidFill>
                  <a:srgbClr val="948A54"/>
                </a:solidFill>
              </a:rPr>
              <a:t> et al., </a:t>
            </a:r>
            <a:r>
              <a:rPr lang="en-US" sz="1600" b="1" dirty="0" err="1">
                <a:solidFill>
                  <a:srgbClr val="948A54"/>
                </a:solidFill>
              </a:rPr>
              <a:t>PLoS</a:t>
            </a:r>
            <a:r>
              <a:rPr lang="en-US" sz="1600" b="1" dirty="0">
                <a:solidFill>
                  <a:srgbClr val="948A54"/>
                </a:solidFill>
              </a:rPr>
              <a:t> Path 2011; </a:t>
            </a:r>
            <a:r>
              <a:rPr lang="en-US" sz="1600" b="1" dirty="0" err="1">
                <a:solidFill>
                  <a:srgbClr val="948A54"/>
                </a:solidFill>
              </a:rPr>
              <a:t>Badel</a:t>
            </a:r>
            <a:r>
              <a:rPr lang="en-US" sz="1600" b="1" dirty="0">
                <a:solidFill>
                  <a:srgbClr val="948A54"/>
                </a:solidFill>
              </a:rPr>
              <a:t> et al., MPMI 2013)</a:t>
            </a:r>
          </a:p>
          <a:p>
            <a:endParaRPr lang="en-US" sz="1600" b="1" dirty="0"/>
          </a:p>
          <a:p>
            <a:r>
              <a:rPr lang="en-US" sz="1600" b="1" dirty="0"/>
              <a:t>- alternative approach 2: express </a:t>
            </a:r>
            <a:r>
              <a:rPr lang="en-US" sz="1600" b="1" dirty="0" err="1"/>
              <a:t>Hpa</a:t>
            </a:r>
            <a:r>
              <a:rPr lang="en-US" sz="1600" b="1" dirty="0"/>
              <a:t> effectors as transgenes in Arabidopsis</a:t>
            </a:r>
          </a:p>
          <a:p>
            <a:r>
              <a:rPr lang="en-US" sz="1600" b="1" dirty="0"/>
              <a:t>   </a:t>
            </a:r>
            <a:r>
              <a:rPr lang="en-US" sz="1600" b="1" dirty="0">
                <a:solidFill>
                  <a:srgbClr val="948A54"/>
                </a:solidFill>
              </a:rPr>
              <a:t>(Anderson et al., Plant J 2012; </a:t>
            </a:r>
            <a:r>
              <a:rPr lang="en-US" sz="1600" b="1" dirty="0" err="1">
                <a:solidFill>
                  <a:srgbClr val="948A54"/>
                </a:solidFill>
              </a:rPr>
              <a:t>Caillaud</a:t>
            </a:r>
            <a:r>
              <a:rPr lang="en-US" sz="1600" b="1" dirty="0">
                <a:solidFill>
                  <a:srgbClr val="948A54"/>
                </a:solidFill>
              </a:rPr>
              <a:t> et al., </a:t>
            </a:r>
            <a:r>
              <a:rPr lang="en-US" sz="1600" b="1" dirty="0" err="1">
                <a:solidFill>
                  <a:srgbClr val="948A54"/>
                </a:solidFill>
              </a:rPr>
              <a:t>PLoS</a:t>
            </a:r>
            <a:r>
              <a:rPr lang="en-US" sz="1600" b="1" dirty="0">
                <a:solidFill>
                  <a:srgbClr val="948A54"/>
                </a:solidFill>
              </a:rPr>
              <a:t> </a:t>
            </a:r>
            <a:r>
              <a:rPr lang="en-US" sz="1600" b="1" dirty="0" err="1">
                <a:solidFill>
                  <a:srgbClr val="948A54"/>
                </a:solidFill>
              </a:rPr>
              <a:t>Biol</a:t>
            </a:r>
            <a:r>
              <a:rPr lang="en-US" sz="1600" b="1" dirty="0">
                <a:solidFill>
                  <a:srgbClr val="948A54"/>
                </a:solidFill>
              </a:rPr>
              <a:t> 2013; </a:t>
            </a:r>
            <a:r>
              <a:rPr lang="en-US" sz="1600" b="1" dirty="0" err="1">
                <a:solidFill>
                  <a:srgbClr val="948A54"/>
                </a:solidFill>
              </a:rPr>
              <a:t>Asai</a:t>
            </a:r>
            <a:r>
              <a:rPr lang="en-US" sz="1600" b="1" dirty="0">
                <a:solidFill>
                  <a:srgbClr val="948A54"/>
                </a:solidFill>
              </a:rPr>
              <a:t> et al.; </a:t>
            </a:r>
            <a:r>
              <a:rPr lang="en-US" sz="1600" b="1" dirty="0" err="1">
                <a:solidFill>
                  <a:srgbClr val="948A54"/>
                </a:solidFill>
              </a:rPr>
              <a:t>PLoS</a:t>
            </a:r>
            <a:r>
              <a:rPr lang="en-US" sz="1600" b="1" dirty="0">
                <a:solidFill>
                  <a:srgbClr val="948A54"/>
                </a:solidFill>
              </a:rPr>
              <a:t> Path 2014)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8582" b="1238"/>
          <a:stretch/>
        </p:blipFill>
        <p:spPr>
          <a:xfrm>
            <a:off x="4593668" y="3435139"/>
            <a:ext cx="4430029" cy="25133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0793" y="295121"/>
            <a:ext cx="647965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What are functions of </a:t>
            </a:r>
            <a:r>
              <a:rPr lang="en-US" sz="2800" b="1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Hpa</a:t>
            </a: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 effectors?</a:t>
            </a:r>
          </a:p>
        </p:txBody>
      </p:sp>
      <p:sp>
        <p:nvSpPr>
          <p:cNvPr id="20" name="TextBox 9"/>
          <p:cNvSpPr txBox="1">
            <a:spLocks noChangeArrowheads="1"/>
          </p:cNvSpPr>
          <p:nvPr/>
        </p:nvSpPr>
        <p:spPr bwMode="auto">
          <a:xfrm>
            <a:off x="7222911" y="6243016"/>
            <a:ext cx="1707729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/>
            <a:r>
              <a:rPr lang="en-GB" altLang="ko-KR" dirty="0" err="1">
                <a:latin typeface="Calibri" pitchFamily="34" charset="0"/>
              </a:rPr>
              <a:t>Asai</a:t>
            </a:r>
            <a:r>
              <a:rPr lang="en-GB" altLang="ko-KR" dirty="0">
                <a:latin typeface="Calibri" pitchFamily="34" charset="0"/>
              </a:rPr>
              <a:t> et al., 2014</a:t>
            </a:r>
            <a:endParaRPr kumimoji="0" lang="en-GB" altLang="ko-KR" dirty="0">
              <a:latin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0965" y="3215443"/>
            <a:ext cx="4589462" cy="2917204"/>
            <a:chOff x="-1966912" y="3109912"/>
            <a:chExt cx="6678612" cy="4292600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1966912" y="5230812"/>
              <a:ext cx="6678612" cy="2171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5"/>
            <a:srcRect t="4987"/>
            <a:stretch>
              <a:fillRect/>
            </a:stretch>
          </p:blipFill>
          <p:spPr bwMode="auto">
            <a:xfrm>
              <a:off x="-1917700" y="3109912"/>
              <a:ext cx="6489700" cy="2174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Rectangle 22"/>
            <p:cNvSpPr/>
            <p:nvPr/>
          </p:nvSpPr>
          <p:spPr>
            <a:xfrm>
              <a:off x="1758950" y="4011612"/>
              <a:ext cx="863600" cy="6238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613150" y="4048125"/>
              <a:ext cx="863600" cy="6238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GB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4850" y="6677025"/>
              <a:ext cx="863600" cy="6238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613150" y="6677025"/>
              <a:ext cx="863600" cy="6238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GB"/>
            </a:p>
          </p:txBody>
        </p:sp>
      </p:grpSp>
      <p:sp>
        <p:nvSpPr>
          <p:cNvPr id="28" name="TextBox 6"/>
          <p:cNvSpPr txBox="1">
            <a:spLocks noChangeArrowheads="1"/>
          </p:cNvSpPr>
          <p:nvPr/>
        </p:nvSpPr>
        <p:spPr bwMode="auto">
          <a:xfrm>
            <a:off x="2911152" y="6211266"/>
            <a:ext cx="18192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latinLnBrk="0"/>
            <a:r>
              <a:rPr kumimoji="0" lang="en-GB" altLang="ko-KR">
                <a:latin typeface="Calibri" pitchFamily="34" charset="0"/>
              </a:rPr>
              <a:t>Sohn et al., 2007.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11319" y="133741"/>
            <a:ext cx="679705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Scoring methods for resistance to </a:t>
            </a:r>
            <a:r>
              <a:rPr lang="en-US" sz="2800" b="1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Hpa</a:t>
            </a:r>
            <a:endParaRPr lang="en-US" sz="2800" b="1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0048" y="1042276"/>
            <a:ext cx="7833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/>
              <a:t>counting </a:t>
            </a:r>
            <a:r>
              <a:rPr lang="en-US" b="1" i="1" dirty="0" err="1"/>
              <a:t>Hpa</a:t>
            </a:r>
            <a:r>
              <a:rPr lang="en-US" b="1" dirty="0"/>
              <a:t> conidio</a:t>
            </a:r>
            <a:r>
              <a:rPr lang="en-US" b="1" u="sng" dirty="0"/>
              <a:t>phores</a:t>
            </a:r>
            <a:r>
              <a:rPr lang="en-US" b="1" dirty="0"/>
              <a:t> on infected cotyledons (5-7 days after infection)</a:t>
            </a:r>
          </a:p>
          <a:p>
            <a:pPr marL="342900" indent="-342900"/>
            <a:r>
              <a:rPr lang="en-US" b="1" dirty="0"/>
              <a:t>	(compatible or incompatible interaction) </a:t>
            </a:r>
            <a:endParaRPr lang="en-US" b="1" dirty="0">
              <a:solidFill>
                <a:srgbClr val="948A54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3044" y="1679681"/>
            <a:ext cx="4540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b="1" dirty="0">
                <a:solidFill>
                  <a:srgbClr val="948A54"/>
                </a:solidFill>
              </a:rPr>
              <a:t>infect cotyledons of 10 - 14 days old seedlings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22833" t="28782" r="29102" b="30910"/>
          <a:stretch/>
        </p:blipFill>
        <p:spPr>
          <a:xfrm>
            <a:off x="722445" y="2649291"/>
            <a:ext cx="2773140" cy="174424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600272" y="2384537"/>
            <a:ext cx="4457150" cy="2292993"/>
            <a:chOff x="766993" y="4283968"/>
            <a:chExt cx="4906016" cy="2743200"/>
          </a:xfrm>
        </p:grpSpPr>
        <p:sp>
          <p:nvSpPr>
            <p:cNvPr id="19" name="TextBox 18"/>
            <p:cNvSpPr txBox="1"/>
            <p:nvPr/>
          </p:nvSpPr>
          <p:spPr>
            <a:xfrm rot="16200000">
              <a:off x="15555" y="5352142"/>
              <a:ext cx="187220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200" dirty="0"/>
                <a:t>Percentage of </a:t>
              </a:r>
              <a:r>
                <a:rPr lang="en-GB" sz="1200" dirty="0" err="1"/>
                <a:t>sprangiophores</a:t>
              </a:r>
              <a:r>
                <a:rPr lang="en-GB" sz="1200" dirty="0"/>
                <a:t> / plant</a:t>
              </a:r>
              <a:endParaRPr lang="en-GB" sz="1200" baseline="30000" dirty="0"/>
            </a:p>
          </p:txBody>
        </p:sp>
        <p:graphicFrame>
          <p:nvGraphicFramePr>
            <p:cNvPr id="20" name="Chart 1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01371562"/>
                </p:ext>
              </p:extLst>
            </p:nvPr>
          </p:nvGraphicFramePr>
          <p:xfrm>
            <a:off x="1101009" y="4283968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43030" y="916519"/>
            <a:ext cx="813706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1600" b="1" dirty="0"/>
              <a:t>2) counting </a:t>
            </a:r>
            <a:r>
              <a:rPr lang="en-US" sz="1600" b="1" dirty="0" err="1"/>
              <a:t>Hpa</a:t>
            </a:r>
            <a:r>
              <a:rPr lang="en-US" sz="1600" b="1" dirty="0"/>
              <a:t> </a:t>
            </a:r>
            <a:r>
              <a:rPr lang="en-US" sz="1600" b="1" dirty="0" err="1"/>
              <a:t>conidio</a:t>
            </a:r>
            <a:r>
              <a:rPr lang="en-US" sz="1600" b="1" u="sng" dirty="0" err="1"/>
              <a:t>spores</a:t>
            </a:r>
            <a:r>
              <a:rPr lang="en-US" sz="1600" b="1" dirty="0"/>
              <a:t> washed off from infected adult leaves (5-7 days after infection)</a:t>
            </a:r>
          </a:p>
          <a:p>
            <a:pPr marL="342900" indent="-342900"/>
            <a:r>
              <a:rPr lang="en-US" sz="1600" b="1" dirty="0"/>
              <a:t>	(compatible interaction) </a:t>
            </a:r>
            <a:endParaRPr lang="en-US" sz="1200" b="1" dirty="0">
              <a:solidFill>
                <a:srgbClr val="948A54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992" y="1577703"/>
            <a:ext cx="313124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1400" b="1" dirty="0">
                <a:solidFill>
                  <a:srgbClr val="948A54"/>
                </a:solidFill>
              </a:rPr>
              <a:t>infect 2 week old plants</a:t>
            </a:r>
          </a:p>
          <a:p>
            <a:pPr marL="342900" indent="-342900"/>
            <a:r>
              <a:rPr lang="en-US" sz="1400" b="1" dirty="0">
                <a:solidFill>
                  <a:srgbClr val="948A54"/>
                </a:solidFill>
              </a:rPr>
              <a:t>dilute and count in hemocytometer</a:t>
            </a:r>
          </a:p>
          <a:p>
            <a:pPr marL="342900" indent="-342900"/>
            <a:r>
              <a:rPr lang="en-US" sz="1400" b="1" dirty="0">
                <a:solidFill>
                  <a:srgbClr val="948A54"/>
                </a:solidFill>
              </a:rPr>
              <a:t>normalize to gram fresh weight or plant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983" y="1524008"/>
            <a:ext cx="3062780" cy="25745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1319" y="133741"/>
            <a:ext cx="679705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Scoring methods for resistance to </a:t>
            </a:r>
            <a:r>
              <a:rPr lang="en-US" sz="2800" b="1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Hpa</a:t>
            </a:r>
            <a:endParaRPr lang="en-US" sz="2800" b="1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4994" name="Picture 2" descr="Image result for neubauer chamb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55" y="2503648"/>
            <a:ext cx="2985179" cy="121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Image result for neubauer chamb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2316367"/>
            <a:ext cx="2029806" cy="150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61508" y="4210344"/>
            <a:ext cx="5393721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1600" b="1" dirty="0"/>
              <a:t>3) </a:t>
            </a:r>
            <a:r>
              <a:rPr lang="en-US" sz="1600" b="1" dirty="0" err="1"/>
              <a:t>trypan</a:t>
            </a:r>
            <a:r>
              <a:rPr lang="en-US" sz="1600" b="1" dirty="0"/>
              <a:t> blue staining of adult leaves (qualitative readout)</a:t>
            </a:r>
          </a:p>
          <a:p>
            <a:pPr marL="342900" indent="-342900"/>
            <a:r>
              <a:rPr lang="en-US" sz="1600" b="1" dirty="0"/>
              <a:t>	(incompatible interaction)</a:t>
            </a:r>
          </a:p>
          <a:p>
            <a:pPr marL="342900" indent="-342900"/>
            <a:endParaRPr lang="en-US" sz="1600" b="1" dirty="0"/>
          </a:p>
          <a:p>
            <a:pPr marL="342900" indent="-342900"/>
            <a:r>
              <a:rPr lang="en-US" sz="1600" b="1" dirty="0"/>
              <a:t> </a:t>
            </a:r>
          </a:p>
          <a:p>
            <a:pPr marL="342900" indent="-342900"/>
            <a:endParaRPr lang="en-US" sz="1600" b="1" dirty="0"/>
          </a:p>
          <a:p>
            <a:pPr marL="342900" indent="-342900"/>
            <a:endParaRPr lang="en-US" sz="1600" b="1" dirty="0"/>
          </a:p>
          <a:p>
            <a:pPr marL="342900" indent="-342900"/>
            <a:r>
              <a:rPr lang="en-US" sz="1600" b="1" dirty="0"/>
              <a:t>4) qPCR assay to determine ratio </a:t>
            </a:r>
            <a:r>
              <a:rPr lang="en-US" sz="1600" b="1" i="1" dirty="0" err="1"/>
              <a:t>Hpa</a:t>
            </a:r>
            <a:r>
              <a:rPr lang="en-US" sz="1600" b="1" dirty="0"/>
              <a:t> DNA / Arabidopsis DNA</a:t>
            </a:r>
          </a:p>
          <a:p>
            <a:pPr marL="342900" indent="-342900"/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	Anderson &amp; McDowell 2015, PMID 25676785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rcRect b="32961"/>
          <a:stretch>
            <a:fillRect/>
          </a:stretch>
        </p:blipFill>
        <p:spPr>
          <a:xfrm>
            <a:off x="5792962" y="4099510"/>
            <a:ext cx="2713494" cy="20251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9870" y="241377"/>
            <a:ext cx="53596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>
              <a:solidFill>
                <a:srgbClr val="3366FF"/>
              </a:solidFill>
            </a:endParaRPr>
          </a:p>
          <a:p>
            <a:r>
              <a:rPr lang="en-US" sz="2800" b="1" dirty="0">
                <a:solidFill>
                  <a:srgbClr val="3366FF"/>
                </a:solidFill>
              </a:rPr>
              <a:t> Biolistic Mediated Transformation 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610" y="1588487"/>
            <a:ext cx="855271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 </a:t>
            </a:r>
            <a:r>
              <a:rPr lang="en-US" sz="2000" dirty="0"/>
              <a:t>Biolistic method (also called as particle bombardment) is a direct physical </a:t>
            </a:r>
          </a:p>
          <a:p>
            <a:r>
              <a:rPr lang="en-US" sz="2000" dirty="0"/>
              <a:t>method of introducing nucleic acids into cells</a:t>
            </a:r>
          </a:p>
          <a:p>
            <a:endParaRPr lang="en-US" sz="2000" dirty="0"/>
          </a:p>
          <a:p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 </a:t>
            </a:r>
            <a:r>
              <a:rPr lang="en-US" sz="2000" dirty="0"/>
              <a:t>Nucleic acids are coated onto high-density gold or tungsten </a:t>
            </a:r>
            <a:r>
              <a:rPr lang="en-US" sz="2000" dirty="0" err="1"/>
              <a:t>microparticles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 </a:t>
            </a:r>
            <a:r>
              <a:rPr lang="en-US" sz="2000" dirty="0"/>
              <a:t>Accelerated to high velocity by a helium pulse and delivered into cells</a:t>
            </a:r>
          </a:p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1" y="3729417"/>
            <a:ext cx="3276600" cy="290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03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33999</TotalTime>
  <Words>833</Words>
  <Application>Microsoft Office PowerPoint</Application>
  <PresentationFormat>On-screen Show (4:3)</PresentationFormat>
  <Paragraphs>144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맑은 고딕</vt:lpstr>
      <vt:lpstr>Arial</vt:lpstr>
      <vt:lpstr>Calibri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Computing</dc:creator>
  <cp:lastModifiedBy>Zane Duxbury (TSL)</cp:lastModifiedBy>
  <cp:revision>454</cp:revision>
  <cp:lastPrinted>2017-08-01T19:10:42Z</cp:lastPrinted>
  <dcterms:created xsi:type="dcterms:W3CDTF">2015-08-21T07:55:53Z</dcterms:created>
  <dcterms:modified xsi:type="dcterms:W3CDTF">2017-08-03T11:39:51Z</dcterms:modified>
</cp:coreProperties>
</file>